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65" r:id="rId5"/>
    <p:sldMasterId id="2147483766" r:id="rId6"/>
    <p:sldMasterId id="2147483767" r:id="rId7"/>
    <p:sldMasterId id="2147483768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</p:sldIdLst>
  <p:sldSz cy="5143500" cx="9144000"/>
  <p:notesSz cx="6858000" cy="9144000"/>
  <p:embeddedFontLst>
    <p:embeddedFont>
      <p:font typeface="Rubik Medium"/>
      <p:regular r:id="rId36"/>
      <p:bold r:id="rId37"/>
      <p:italic r:id="rId38"/>
      <p:boldItalic r:id="rId39"/>
    </p:embeddedFont>
    <p:embeddedFont>
      <p:font typeface="Rubik Light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  <p:embeddedFont>
      <p:font typeface="Rubik"/>
      <p:regular r:id="rId48"/>
      <p:bold r:id="rId49"/>
      <p:italic r:id="rId50"/>
      <p:boldItalic r:id="rId51"/>
    </p:embeddedFont>
    <p:embeddedFont>
      <p:font typeface="Helvetica Neue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9E6DBDE-4A21-44D9-853A-4530DBF44EDD}">
  <a:tblStyle styleId="{C9E6DBDE-4A21-44D9-853A-4530DBF44ED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B1E9017-5F93-41F7-92F5-7D016E6907B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Light-regular.fntdata"/><Relationship Id="rId42" Type="http://schemas.openxmlformats.org/officeDocument/2006/relationships/font" Target="fonts/RubikLight-italic.fntdata"/><Relationship Id="rId41" Type="http://schemas.openxmlformats.org/officeDocument/2006/relationships/font" Target="fonts/RubikLight-bold.fntdata"/><Relationship Id="rId44" Type="http://schemas.openxmlformats.org/officeDocument/2006/relationships/font" Target="fonts/Lato-regular.fntdata"/><Relationship Id="rId43" Type="http://schemas.openxmlformats.org/officeDocument/2006/relationships/font" Target="fonts/RubikLight-boldItalic.fntdata"/><Relationship Id="rId46" Type="http://schemas.openxmlformats.org/officeDocument/2006/relationships/font" Target="fonts/Lato-italic.fntdata"/><Relationship Id="rId45" Type="http://schemas.openxmlformats.org/officeDocument/2006/relationships/font" Target="fonts/Lat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Rubik-regular.fntdata"/><Relationship Id="rId47" Type="http://schemas.openxmlformats.org/officeDocument/2006/relationships/font" Target="fonts/Lato-boldItalic.fntdata"/><Relationship Id="rId49" Type="http://schemas.openxmlformats.org/officeDocument/2006/relationships/font" Target="fonts/Rubik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font" Target="fonts/RubikMedium-bold.fntdata"/><Relationship Id="rId36" Type="http://schemas.openxmlformats.org/officeDocument/2006/relationships/font" Target="fonts/RubikMedium-regular.fntdata"/><Relationship Id="rId39" Type="http://schemas.openxmlformats.org/officeDocument/2006/relationships/font" Target="fonts/RubikMedium-boldItalic.fntdata"/><Relationship Id="rId38" Type="http://schemas.openxmlformats.org/officeDocument/2006/relationships/font" Target="fonts/RubikMedium-italic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Rubik-boldItalic.fntdata"/><Relationship Id="rId50" Type="http://schemas.openxmlformats.org/officeDocument/2006/relationships/font" Target="fonts/Rubik-italic.fntdata"/><Relationship Id="rId53" Type="http://schemas.openxmlformats.org/officeDocument/2006/relationships/font" Target="fonts/HelveticaNeueLight-bold.fntdata"/><Relationship Id="rId52" Type="http://schemas.openxmlformats.org/officeDocument/2006/relationships/font" Target="fonts/HelveticaNeueLight-regular.fntdata"/><Relationship Id="rId11" Type="http://schemas.openxmlformats.org/officeDocument/2006/relationships/slide" Target="slides/slide2.xml"/><Relationship Id="rId55" Type="http://schemas.openxmlformats.org/officeDocument/2006/relationships/font" Target="fonts/HelveticaNeueLight-boldItalic.fntdata"/><Relationship Id="rId10" Type="http://schemas.openxmlformats.org/officeDocument/2006/relationships/slide" Target="slides/slide1.xml"/><Relationship Id="rId54" Type="http://schemas.openxmlformats.org/officeDocument/2006/relationships/font" Target="fonts/HelveticaNeueLight-italic.fntdata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yJ6Sp8zOjxyOxCHEJ4Se9xZebvY4RxmlpP0sNvlZscU/edit#slide=id.g6d7104af44_0_217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7afc7da7d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47afc7da7d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7afc7da7d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47afc7da7d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/>
              <a:t>Mentores y tutores:</a:t>
            </a:r>
            <a:r>
              <a:rPr lang="es"/>
              <a:t> disponibilicen el contenido presentado por cada equipo en Slack o en alguna herramienta como Miró para que luego del break cada estudiante pueda revisar el material.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7afc7da7d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g47afc7da7d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Mentores y tutores: una vez que cada equipo termine su presentación, traten de que el resto de la clase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7afc7da7d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47afc7da7d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/>
              <a:t>Mentores y tutores: </a:t>
            </a:r>
            <a:r>
              <a:rPr lang="es"/>
              <a:t>hagan una puesta en común sobre lo expuesto por los equipos.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7afc7da7d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7afc7da7d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Mentores: sugerimos mostrar las páginas 10-15 donde se exponen distintos perfiles de un equipo AI según Workera. El PDF lo encuentran en la carpeta donde se encuentra esta presentación.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47afc7da7d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47afc7da7d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7afc7da7d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47afc7da7d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47afc7da7d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47afc7da7d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47afc7da7d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47afc7da7d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Mentores: pueden usar las siguientes 3 slides como ayuda memoria.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47afc7da7d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47afc7da7d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Mentores: pueden aprovechar y citar ejemplos de su propia experiencia / trayectoria profesional.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47afc7da7d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47afc7da7d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Mentores: pueden aprovechar y citar ejemplos de su propia experiencia / trayectoria profesional.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47afc7da7d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47afc7da7d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47afc7da7d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47afc7da7d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Sugerencia: 5 minutos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47afc7da7d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47afc7da7d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Sugerencia: 20 minutos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47afc7da7d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47afc7da7d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Sugerencia: 20 minutos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47afc7da7d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47afc7da7d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Sugerencia: 15 minutos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47afc7da7d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47afc7da7d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47afc7da7d_0_1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47afc7da7d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Recuerden crear una tarjeta en el Trello para la clase con lo siguiente: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PDF de la clase</a:t>
            </a:r>
            <a:endParaRPr sz="1400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Materiales extra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que hayan mostrado o hecho en clase (links, bibliografía, artículos)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Recomendamos hacer una </a:t>
            </a: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reflexión como Equipo Docente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para registrar y compartir: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1- ¿Cómo respondió el grupo a las consignas? ¿cómo fue la participación?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2- ¿Cómo fue nuestra performance como equipo?¿todos nos sentimos cómodos en nuestros roles? ¿alguien necesita ayuda para la próxima?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3- ¿Qué nos gustaría mejorar para la clase que viene?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47afc7da7d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47afc7da7d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47afc7da7d_0_9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47afc7da7d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Medium"/>
                <a:ea typeface="Rubik Medium"/>
                <a:cs typeface="Rubik Medium"/>
                <a:sym typeface="Rubik Medium"/>
              </a:rPr>
              <a:t>Agenda de la clase: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¿Cómo anduvieron?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(15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Actividad: Presentación de roles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(45-90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Break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(15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Actividad: ¿Dónde quiero estar? + Plan de acción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(60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Cierre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47afc7da7d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47afc7da7d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Mentores / Tutores: si quieren, pueden mostrar el </a:t>
            </a:r>
            <a:r>
              <a:rPr b="1" lang="es">
                <a:solidFill>
                  <a:srgbClr val="E1446D"/>
                </a:solidFill>
              </a:rPr>
              <a:t>plan de estudios y el cronograma de encuentros</a:t>
            </a:r>
            <a:r>
              <a:rPr lang="es"/>
              <a:t> para profundizar sobre los contenidos y temas a ver en cada encuentro / semana: </a:t>
            </a:r>
            <a:r>
              <a:rPr lang="es" u="sng">
                <a:solidFill>
                  <a:schemeClr val="accent5"/>
                </a:solidFill>
                <a:hlinkClick r:id="rId2"/>
              </a:rPr>
              <a:t>https://docs.google.com/presentation/d/1yJ6Sp8zOjxyOxCHEJ4Se9xZebvY4RxmlpP0sNvlZscU/edit#slide=id.g6d7104af44_0_217</a:t>
            </a:r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47afc7da7d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47afc7da7d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47afc7da7d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47afc7da7d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51B2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51B2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7afc7da7d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7afc7da7d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51B2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51B2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7afc7da7d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7afc7da7d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Preguntamos si tienen dudas o comentarios de la clase anterior. Podemos poner en común el notebook de la clase anterior.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47afc7da7d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47afc7da7d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0.jpg"/><Relationship Id="rId3" Type="http://schemas.openxmlformats.org/officeDocument/2006/relationships/image" Target="../media/image36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.png"/><Relationship Id="rId3" Type="http://schemas.openxmlformats.org/officeDocument/2006/relationships/image" Target="../media/image50.gif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4.png"/><Relationship Id="rId3" Type="http://schemas.openxmlformats.org/officeDocument/2006/relationships/image" Target="../media/image48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2.png"/><Relationship Id="rId3" Type="http://schemas.openxmlformats.org/officeDocument/2006/relationships/image" Target="../media/image46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3.png"/><Relationship Id="rId3" Type="http://schemas.openxmlformats.org/officeDocument/2006/relationships/image" Target="../media/image47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1.jpg"/><Relationship Id="rId3" Type="http://schemas.openxmlformats.org/officeDocument/2006/relationships/image" Target="../media/image47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2.png"/><Relationship Id="rId3" Type="http://schemas.openxmlformats.org/officeDocument/2006/relationships/image" Target="../media/image55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gif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Relationship Id="rId3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Relationship Id="rId3" Type="http://schemas.openxmlformats.org/officeDocument/2006/relationships/image" Target="../media/image1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5.gif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6.gif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2.jpg"/><Relationship Id="rId3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1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1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2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3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jpg"/><Relationship Id="rId3" Type="http://schemas.openxmlformats.org/officeDocument/2006/relationships/image" Target="../media/image3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.png"/><Relationship Id="rId3" Type="http://schemas.openxmlformats.org/officeDocument/2006/relationships/image" Target="../media/image34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.png"/><Relationship Id="rId3" Type="http://schemas.openxmlformats.org/officeDocument/2006/relationships/image" Target="../media/image3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8.png"/><Relationship Id="rId3" Type="http://schemas.openxmlformats.org/officeDocument/2006/relationships/image" Target="../media/image3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Relationship Id="rId3" Type="http://schemas.openxmlformats.org/officeDocument/2006/relationships/image" Target="../media/image34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8.png"/><Relationship Id="rId3" Type="http://schemas.openxmlformats.org/officeDocument/2006/relationships/image" Target="../media/image36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.png"/><Relationship Id="rId3" Type="http://schemas.openxmlformats.org/officeDocument/2006/relationships/image" Target="../media/image41.gif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454" name="Google Shape;454;p104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455" name="Google Shape;455;p10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104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105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105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105"/>
          <p:cNvGrpSpPr/>
          <p:nvPr/>
        </p:nvGrpSpPr>
        <p:grpSpPr>
          <a:xfrm>
            <a:off x="1975500" y="3845558"/>
            <a:ext cx="5193000" cy="763722"/>
            <a:chOff x="1975250" y="1903874"/>
            <a:chExt cx="5193000" cy="763722"/>
          </a:xfrm>
        </p:grpSpPr>
        <p:sp>
          <p:nvSpPr>
            <p:cNvPr id="463" name="Google Shape;463;p105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s" sz="2700" u="none" cap="none" strike="noStrik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64" name="Google Shape;464;p105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465" name="Google Shape;465;p105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b="0"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07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07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471" name="Google Shape;471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1">
  <p:cSld name="SECTION_HEADER_1_2">
    <p:bg>
      <p:bgPr>
        <a:solidFill>
          <a:srgbClr val="009BDE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08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75" name="Google Shape;475;p108"/>
          <p:cNvPicPr preferRelativeResize="0"/>
          <p:nvPr/>
        </p:nvPicPr>
        <p:blipFill rotWithShape="1">
          <a:blip r:embed="rId3">
            <a:alphaModFix/>
          </a:blip>
          <a:srcRect b="0" l="22334" r="22328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1">
  <p:cSld name="CAPTION_ONLY_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8" name="Google Shape;478;p10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2">
  <p:cSld name="CAPTION_ONLY_2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1" name="Google Shape;481;p1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484" name="Google Shape;484;p111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485" name="Google Shape;485;p1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7" name="Google Shape;487;p111"/>
          <p:cNvSpPr txBox="1"/>
          <p:nvPr/>
        </p:nvSpPr>
        <p:spPr>
          <a:xfrm>
            <a:off x="717025" y="445150"/>
            <a:ext cx="7839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</a:pPr>
            <a:r>
              <a:rPr b="1" i="0" lang="es" sz="2800" u="none" cap="none" strike="noStrike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Para la próxima</a:t>
            </a:r>
            <a:endParaRPr b="1" i="0" sz="2800" u="none" cap="none" strike="noStrike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12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13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13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494" name="Google Shape;494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2">
  <p:cSld name="TITLE_AND_BODY_2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7" name="Google Shape;497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8" name="Google Shape;498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 1">
  <p:cSld name="TITLE_1">
    <p:bg>
      <p:bgPr>
        <a:solidFill>
          <a:srgbClr val="F3F3F3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15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15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1">
  <p:cSld name="SECTION_HEADER_1_3">
    <p:bg>
      <p:bgPr>
        <a:noFill/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116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506" name="Google Shape;506;p1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8" name="Google Shape;508;p1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09" name="Google Shape;509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116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i="0" sz="2800" u="none" cap="none" strike="noStrike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11" name="Google Shape;511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2">
  <p:cSld name="SECTION_HEADER_1_4">
    <p:bg>
      <p:bgPr>
        <a:solidFill>
          <a:srgbClr val="009BDE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117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117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 1">
  <p:cSld name="CAPTION_ONLY_1_1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 1">
  <p:cSld name="TITLE_ONLY_1">
    <p:bg>
      <p:bgPr>
        <a:noFill/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19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19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5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119"/>
          <p:cNvGrpSpPr/>
          <p:nvPr/>
        </p:nvGrpSpPr>
        <p:grpSpPr>
          <a:xfrm>
            <a:off x="1975500" y="3845558"/>
            <a:ext cx="5193000" cy="763722"/>
            <a:chOff x="1975250" y="1903874"/>
            <a:chExt cx="5193000" cy="763722"/>
          </a:xfrm>
        </p:grpSpPr>
        <p:sp>
          <p:nvSpPr>
            <p:cNvPr id="523" name="Google Shape;523;p119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s" sz="2700" u="none" cap="none" strike="noStrik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524" name="Google Shape;524;p119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525" name="Google Shape;525;p119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b="0"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 1">
  <p:cSld name="SECTION_HEADER_1_1_1_1">
    <p:bg>
      <p:bgPr>
        <a:solidFill>
          <a:srgbClr val="FCD300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20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528" name="Google Shape;528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20"/>
          <p:cNvPicPr preferRelativeResize="0"/>
          <p:nvPr/>
        </p:nvPicPr>
        <p:blipFill rotWithShape="1">
          <a:blip r:embed="rId3">
            <a:alphaModFix/>
          </a:blip>
          <a:srcRect b="17108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 1">
  <p:cSld name="TITLE_AND_TWO_COLUMNS_1_2_1_2">
    <p:bg>
      <p:bgPr>
        <a:noFill/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532" name="Google Shape;532;p121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533" name="Google Shape;533;p1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121"/>
          <p:cNvSpPr txBox="1"/>
          <p:nvPr/>
        </p:nvSpPr>
        <p:spPr>
          <a:xfrm>
            <a:off x="717025" y="445150"/>
            <a:ext cx="7839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</a:pPr>
            <a:r>
              <a:rPr b="1" i="0" lang="es" sz="2800" u="none" cap="none" strike="noStrike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Para la próxima</a:t>
            </a:r>
            <a:endParaRPr b="1" i="0" sz="2800" u="none" cap="none" strike="noStrike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5" name="Google Shape;85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0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4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07" name="Google Shape;107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Google Shape;108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25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13" name="Google Shape;11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118" name="Google Shape;11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29" name="Google Shape;129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0" name="Google Shape;13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30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6" name="Google Shape;136;p31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33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146" name="Google Shape;146;p33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47" name="Google Shape;147;p33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48" name="Google Shape;148;p33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2" name="Google Shape;152;p35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_AND_BODY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" name="Google Shape;16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3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2">
  <p:cSld name="TITLE_AND_BODY_4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3">
  <p:cSld name="TITLE_AND_BODY_5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5" name="Google Shape;175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6" name="Google Shape;17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4">
  <p:cSld name="TITLE_AND_BODY_6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" name="Google Shape;18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1">
  <p:cSld name="CAPTION_ONLY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183" name="Google Shape;183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2">
  <p:cSld name="CAPTION_ONLY_2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186" name="Google Shape;186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9" name="Google Shape;189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0" name="Google Shape;19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 1">
  <p:cSld name="TITLE_1_1">
    <p:bg>
      <p:bgPr>
        <a:solidFill>
          <a:srgbClr val="F3F3F3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6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6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1">
  <p:cSld name="SECTION_HEADER_1_3">
    <p:bg>
      <p:bgPr>
        <a:noFill/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47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98" name="Google Shape;198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1" name="Google Shape;201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7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i="0" sz="2800" u="none" cap="none" strike="noStrike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03" name="Google Shape;20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2">
  <p:cSld name="SECTION_HEADER_1_4">
    <p:bg>
      <p:bgPr>
        <a:solidFill>
          <a:srgbClr val="009BDE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8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8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2">
  <p:cSld name="CAPTION_ONLY_1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0" name="Google Shape;210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 1">
  <p:cSld name="TITLE_ONLY_1">
    <p:bg>
      <p:bgPr>
        <a:noFill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50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50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50"/>
          <p:cNvGrpSpPr/>
          <p:nvPr/>
        </p:nvGrpSpPr>
        <p:grpSpPr>
          <a:xfrm>
            <a:off x="1975500" y="3845558"/>
            <a:ext cx="5193000" cy="763722"/>
            <a:chOff x="1975250" y="1903874"/>
            <a:chExt cx="5193000" cy="763722"/>
          </a:xfrm>
        </p:grpSpPr>
        <p:sp>
          <p:nvSpPr>
            <p:cNvPr id="216" name="Google Shape;216;p50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s" sz="2700" u="none" cap="none" strike="noStrik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17" name="Google Shape;217;p50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218" name="Google Shape;218;p50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b="0"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 1">
  <p:cSld name="TITLE_AND_TWO_COLUMNS_1_2_1_2">
    <p:bg>
      <p:bgPr>
        <a:noFill/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21" name="Google Shape;221;p51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222" name="Google Shape;222;p5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51"/>
          <p:cNvSpPr txBox="1"/>
          <p:nvPr/>
        </p:nvSpPr>
        <p:spPr>
          <a:xfrm>
            <a:off x="717025" y="445150"/>
            <a:ext cx="7839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</a:pPr>
            <a:r>
              <a:rPr b="1" i="0" lang="es" sz="2800" u="none" cap="none" strike="noStrike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Para la próxima</a:t>
            </a:r>
            <a:endParaRPr b="1" i="0" sz="2800" u="none" cap="none" strike="noStrike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31" name="Google Shape;231;p53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54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55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239" name="Google Shape;239;p5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42" name="Google Shape;24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5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i="0" sz="2800" u="none" cap="none" strike="noStrike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4" name="Google Shape;24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48" name="Google Shape;248;p56"/>
          <p:cNvPicPr preferRelativeResize="0"/>
          <p:nvPr/>
        </p:nvPicPr>
        <p:blipFill rotWithShape="1">
          <a:blip r:embed="rId3">
            <a:alphaModFix/>
          </a:blip>
          <a:srcRect b="0" l="22334" r="22328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7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52" name="Google Shape;25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0" name="Google Shape;260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1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2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2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5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62"/>
          <p:cNvGrpSpPr/>
          <p:nvPr/>
        </p:nvGrpSpPr>
        <p:grpSpPr>
          <a:xfrm>
            <a:off x="1975500" y="3845558"/>
            <a:ext cx="5193000" cy="763722"/>
            <a:chOff x="1975250" y="1903874"/>
            <a:chExt cx="5193000" cy="763722"/>
          </a:xfrm>
        </p:grpSpPr>
        <p:sp>
          <p:nvSpPr>
            <p:cNvPr id="269" name="Google Shape;269;p62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s" sz="2700" u="none" cap="none" strike="noStrik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70" name="Google Shape;270;p62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271" name="Google Shape;271;p62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b="0"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74" name="Google Shape;274;p63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275" name="Google Shape;275;p6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p63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64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64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5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65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86" name="Google Shape;286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6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7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67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93" name="Google Shape;293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96" name="Google Shape;296;p68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297" name="Google Shape;297;p6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68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69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69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0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70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308" name="Google Shape;308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1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1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312" name="Google Shape;312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15" name="Google Shape;315;p72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316" name="Google Shape;316;p7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7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p72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3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321" name="Google Shape;321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73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4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74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326" name="Google Shape;326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5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75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331" name="Google Shape;331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1">
  <p:cSld name="CAPTION_ONLY_2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4" name="Google Shape;334;p7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2">
  <p:cSld name="CAPTION_ONLY_3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7" name="Google Shape;337;p7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2">
  <p:cSld name="TITLE_AND_BODY_2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0" name="Google Shape;340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1" name="Google Shape;341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 1">
  <p:cSld name="TITLE_1">
    <p:bg>
      <p:bgPr>
        <a:solidFill>
          <a:srgbClr val="F3F3F3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9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79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7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título 1">
  <p:cSld name="TITLE_ONLY_1">
    <p:bg>
      <p:bgPr>
        <a:solidFill>
          <a:srgbClr val="F3F3F3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9" name="Google Shape;349;p80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80"/>
          <p:cNvSpPr txBox="1"/>
          <p:nvPr>
            <p:ph type="title"/>
          </p:nvPr>
        </p:nvSpPr>
        <p:spPr>
          <a:xfrm>
            <a:off x="727650" y="512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351" name="Google Shape;351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3">
  <p:cSld name="TITLE_AND_BODY_3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4" name="Google Shape;354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5" name="Google Shape;355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 1">
  <p:cSld name="TITLE_ONLY_2">
    <p:bg>
      <p:bgPr>
        <a:noFill/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82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82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82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361" name="Google Shape;361;p82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362" name="Google Shape;362;p82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363" name="Google Shape;363;p82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 2">
  <p:cSld name="TITLE_AND_TWO_COLUMNS_1_2_1_3">
    <p:bg>
      <p:bgPr>
        <a:noFill/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66" name="Google Shape;366;p8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7" name="Google Shape;367;p8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83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 1">
  <p:cSld name="CAPTION_ONLY_1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73" name="Google Shape;373;p85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74" name="Google Shape;374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7" name="Google Shape;377;p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8" name="Google Shape;378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4">
  <p:cSld name="CAPTION_ONLY_4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381" name="Google Shape;381;p8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6">
  <p:cSld name="CAPTION_ONLY_6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384" name="Google Shape;384;p8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9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91" name="Google Shape;391;p90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91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91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9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92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399" name="Google Shape;399;p9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9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p9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02" name="Google Shape;402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92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i="0" sz="2800" u="none" cap="none" strike="noStrike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04" name="Google Shape;40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93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93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94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94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413" name="Google Shape;413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95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96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96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420" name="Google Shape;420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423" name="Google Shape;423;p97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424" name="Google Shape;424;p9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9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6" name="Google Shape;426;p97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98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429" name="Google Shape;429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98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99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99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434" name="Google Shape;434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00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101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10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02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10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447" name="Google Shape;447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1 1">
  <p:cSld name="SECTION_HEADER_1_2_1">
    <p:bg>
      <p:bgPr>
        <a:solidFill>
          <a:srgbClr val="E1446D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103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51" name="Google Shape;451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78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62.xml"/><Relationship Id="rId35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64.xml"/><Relationship Id="rId37" Type="http://schemas.openxmlformats.org/officeDocument/2006/relationships/theme" Target="../theme/theme4.xml"/><Relationship Id="rId14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7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09.xml"/><Relationship Id="rId23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11.xml"/><Relationship Id="rId25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3.xml"/><Relationship Id="rId27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92.xml"/><Relationship Id="rId8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96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 Medium"/>
              <a:buNone/>
              <a:defRPr b="0" i="0" sz="2800" u="none" cap="none" strike="noStrike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27" name="Google Shape;22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28" name="Google Shape;228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 Medium"/>
              <a:buNone/>
              <a:defRPr b="0" i="0" sz="2800" u="none" cap="none" strike="noStrike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87" name="Google Shape;387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88" name="Google Shape;388;p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4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4.png"/><Relationship Id="rId4" Type="http://schemas.openxmlformats.org/officeDocument/2006/relationships/image" Target="../media/image5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31"/>
          <p:cNvSpPr txBox="1"/>
          <p:nvPr/>
        </p:nvSpPr>
        <p:spPr>
          <a:xfrm>
            <a:off x="6711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 modo de recordatorio...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0" name="Google Shape;640;p131"/>
          <p:cNvSpPr txBox="1"/>
          <p:nvPr/>
        </p:nvSpPr>
        <p:spPr>
          <a:xfrm>
            <a:off x="671175" y="1044225"/>
            <a:ext cx="82335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Tienen 10 minutos para contarle al resto de la clase lo siguiente: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0098"/>
              </a:buClr>
              <a:buSzPts val="1600"/>
              <a:buFont typeface="Rubik Light"/>
              <a:buChar char="-"/>
            </a:pPr>
            <a:r>
              <a:rPr lang="es" sz="1600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Ejemplos de empresas que están contratando personas para ese rol en el país</a:t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0098"/>
              </a:buClr>
              <a:buSzPts val="1600"/>
              <a:buFont typeface="Rubik Light"/>
              <a:buChar char="-"/>
            </a:pPr>
            <a:r>
              <a:rPr lang="es" sz="1600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Print screens con búsquedas laborales concretas: ¿cómo se llama el puesto? ¿qué habilidades piden?</a:t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0098"/>
              </a:buClr>
              <a:buSzPts val="1600"/>
              <a:buFont typeface="Rubik Light"/>
              <a:buChar char="-"/>
            </a:pPr>
            <a:r>
              <a:rPr lang="es" sz="1600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Ejemplos de trabajos concretos que puede desarrollar alguien en ese rol? (Pinterest, Behance, Kaggle, GitHub, etc.)</a:t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0098"/>
              </a:buClr>
              <a:buSzPts val="1600"/>
              <a:buFont typeface="Rubik Light"/>
              <a:buChar char="-"/>
            </a:pPr>
            <a:r>
              <a:rPr lang="es" sz="1600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Referentes de ese rol en la región y en el mundo (¿por qué son referentes?)</a:t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0098"/>
              </a:buClr>
              <a:buSzPts val="1600"/>
              <a:buFont typeface="Rubik Light"/>
              <a:buChar char="-"/>
            </a:pPr>
            <a:r>
              <a:rPr lang="es" sz="1600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¿Salario promedio en la región?</a:t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0098"/>
              </a:buClr>
              <a:buSzPts val="1600"/>
              <a:buFont typeface="Rubik Light"/>
              <a:buChar char="-"/>
            </a:pPr>
            <a:r>
              <a:rPr lang="es" sz="1600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Extras: ¿en qué año se creó este rol? ¿algún otro dato interesante?</a:t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0098"/>
              </a:buClr>
              <a:buSzPts val="1600"/>
              <a:buFont typeface="Rubik Light"/>
              <a:buChar char="-"/>
            </a:pPr>
            <a:r>
              <a:rPr lang="es" sz="1600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¿Qué le recomendaría a: i) ¿alguien que quiere crecer en ese rol?; ii) ¿alguien que quiere comenzar en ese rol y que no tiene experiencia?</a:t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None/>
            </a:pPr>
            <a:r>
              <a:rPr b="1" lang="es" sz="16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NO OLVIDEN CITAR FUENTES.</a:t>
            </a:r>
            <a:endParaRPr b="1" sz="16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32"/>
          <p:cNvSpPr txBox="1"/>
          <p:nvPr/>
        </p:nvSpPr>
        <p:spPr>
          <a:xfrm>
            <a:off x="6711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¡“Oyentes” presten atención!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6" name="Google Shape;646;p132"/>
          <p:cNvSpPr txBox="1"/>
          <p:nvPr/>
        </p:nvSpPr>
        <p:spPr>
          <a:xfrm>
            <a:off x="671175" y="1044225"/>
            <a:ext cx="8233500" cy="16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Escriban aquellas cosas que les llamen la atención. </a:t>
            </a:r>
            <a:endParaRPr sz="2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2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¡Lo expuesto por sus compañeros/as será clave para la actividad después del break!</a:t>
            </a:r>
            <a:endParaRPr sz="2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33"/>
          <p:cNvSpPr txBox="1"/>
          <p:nvPr>
            <p:ph type="title"/>
          </p:nvPr>
        </p:nvSpPr>
        <p:spPr>
          <a:xfrm>
            <a:off x="729450" y="587675"/>
            <a:ext cx="58005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800"/>
              <a:buNone/>
            </a:pPr>
            <a:r>
              <a:rPr lang="es"/>
              <a:t>Puesta en común</a:t>
            </a:r>
            <a:endParaRPr b="0" sz="2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4811">
            <a:off x="3540363" y="1015393"/>
            <a:ext cx="4042225" cy="5216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3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Actividad: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¿Dónde quiero estar?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3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¿Dónde quiero estar?</a:t>
            </a:r>
            <a:endParaRPr sz="1600"/>
          </a:p>
        </p:txBody>
      </p:sp>
      <p:sp>
        <p:nvSpPr>
          <p:cNvPr id="671" name="Google Shape;671;p137"/>
          <p:cNvSpPr txBox="1"/>
          <p:nvPr/>
        </p:nvSpPr>
        <p:spPr>
          <a:xfrm>
            <a:off x="2367100" y="1265750"/>
            <a:ext cx="60501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2" name="Google Shape;672;p137"/>
          <p:cNvSpPr txBox="1"/>
          <p:nvPr/>
        </p:nvSpPr>
        <p:spPr>
          <a:xfrm>
            <a:off x="2302575" y="495300"/>
            <a:ext cx="58110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Mapa de dónde me gustaría estar...</a:t>
            </a:r>
            <a:endParaRPr sz="24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3" name="Google Shape;673;p137"/>
          <p:cNvSpPr txBox="1"/>
          <p:nvPr/>
        </p:nvSpPr>
        <p:spPr>
          <a:xfrm>
            <a:off x="2302575" y="1210800"/>
            <a:ext cx="5892000" cy="19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Ya sea que quieras crecer en tu actual rol, cambiarte de rol dentro del mundo de los datos, insertarte en él, o emprender utilizando lo que aprendiste a lo largo de la carrera, el objetivo de esta actividad es que puedas “mapearte” en el ecosistema digital, y que armes un plan de acción para dar los pasos necesarios para cumplir tu objetivo.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74" name="Google Shape;674;p1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138"/>
          <p:cNvPicPr preferRelativeResize="0"/>
          <p:nvPr/>
        </p:nvPicPr>
        <p:blipFill rotWithShape="1">
          <a:blip r:embed="rId3">
            <a:alphaModFix/>
          </a:blip>
          <a:srcRect b="0" l="0" r="0" t="8817"/>
          <a:stretch/>
        </p:blipFill>
        <p:spPr>
          <a:xfrm>
            <a:off x="347675" y="1210525"/>
            <a:ext cx="8448675" cy="3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138"/>
          <p:cNvSpPr txBox="1"/>
          <p:nvPr/>
        </p:nvSpPr>
        <p:spPr>
          <a:xfrm>
            <a:off x="727650" y="284075"/>
            <a:ext cx="6748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Principales actividades</a:t>
            </a:r>
            <a:endParaRPr sz="2800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¿Qué actividades cumplen un espacio central de tu rol?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1" name="Google Shape;681;p1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139"/>
          <p:cNvPicPr preferRelativeResize="0"/>
          <p:nvPr/>
        </p:nvPicPr>
        <p:blipFill rotWithShape="1">
          <a:blip r:embed="rId3">
            <a:alphaModFix/>
          </a:blip>
          <a:srcRect b="1037" l="0" r="0" t="1037"/>
          <a:stretch/>
        </p:blipFill>
        <p:spPr>
          <a:xfrm>
            <a:off x="433250" y="1397850"/>
            <a:ext cx="8277526" cy="33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39"/>
          <p:cNvSpPr txBox="1"/>
          <p:nvPr/>
        </p:nvSpPr>
        <p:spPr>
          <a:xfrm>
            <a:off x="727650" y="284075"/>
            <a:ext cx="6748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Actividades en un proyecto de DS</a:t>
            </a:r>
            <a:endParaRPr sz="2800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Durante un proyecto de Data Science, ¿qué proporción de tu tiempo está destinado a las siguientes actividades?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8" name="Google Shape;688;p1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40"/>
          <p:cNvPicPr preferRelativeResize="0"/>
          <p:nvPr/>
        </p:nvPicPr>
        <p:blipFill rotWithShape="1">
          <a:blip r:embed="rId3">
            <a:alphaModFix/>
          </a:blip>
          <a:srcRect b="1876" l="0" r="0" t="1876"/>
          <a:stretch/>
        </p:blipFill>
        <p:spPr>
          <a:xfrm>
            <a:off x="433250" y="1397850"/>
            <a:ext cx="8277525" cy="33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140"/>
          <p:cNvSpPr txBox="1"/>
          <p:nvPr/>
        </p:nvSpPr>
        <p:spPr>
          <a:xfrm>
            <a:off x="727650" y="284075"/>
            <a:ext cx="7094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Herramientas</a:t>
            </a:r>
            <a:endParaRPr sz="2800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¿Cuál es la herramienta principal que utilizas para analizar datos?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5" name="Google Shape;695;p1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s"/>
              <a:t>¡Bienvenidas/os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s"/>
              <a:t>Data Science!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41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¿Dónde quiero estar?</a:t>
            </a:r>
            <a:endParaRPr sz="1600"/>
          </a:p>
        </p:txBody>
      </p:sp>
      <p:sp>
        <p:nvSpPr>
          <p:cNvPr id="701" name="Google Shape;701;p141"/>
          <p:cNvSpPr txBox="1"/>
          <p:nvPr/>
        </p:nvSpPr>
        <p:spPr>
          <a:xfrm>
            <a:off x="2302575" y="171300"/>
            <a:ext cx="58110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Paso 1: Ubícate geográficamente</a:t>
            </a:r>
            <a:endParaRPr sz="24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02" name="Google Shape;702;p141"/>
          <p:cNvSpPr txBox="1"/>
          <p:nvPr/>
        </p:nvSpPr>
        <p:spPr>
          <a:xfrm>
            <a:off x="2302575" y="778800"/>
            <a:ext cx="62160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Dibuja el siguiente mapa y ubícate en él. Dibuja un círculo en donde estés actualmente, y uno en donde te gustaría estar: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703" name="Google Shape;70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350" y="1647000"/>
            <a:ext cx="3846473" cy="3425099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4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¿Dónde quiero estar?</a:t>
            </a:r>
            <a:endParaRPr sz="1600"/>
          </a:p>
        </p:txBody>
      </p:sp>
      <p:sp>
        <p:nvSpPr>
          <p:cNvPr id="710" name="Google Shape;710;p142"/>
          <p:cNvSpPr txBox="1"/>
          <p:nvPr/>
        </p:nvSpPr>
        <p:spPr>
          <a:xfrm>
            <a:off x="2302575" y="171300"/>
            <a:ext cx="58110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Paso 2: Arma tu rol futuro</a:t>
            </a:r>
            <a:endParaRPr sz="24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11" name="Google Shape;711;p142"/>
          <p:cNvSpPr txBox="1"/>
          <p:nvPr/>
        </p:nvSpPr>
        <p:spPr>
          <a:xfrm>
            <a:off x="2302575" y="778800"/>
            <a:ext cx="62160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Utilizando el template siguiente, arma tu futuro deseado: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712" name="Google Shape;712;p1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3" name="Google Shape;713;p142"/>
          <p:cNvSpPr/>
          <p:nvPr/>
        </p:nvSpPr>
        <p:spPr>
          <a:xfrm>
            <a:off x="2538000" y="1458000"/>
            <a:ext cx="5249100" cy="334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142"/>
          <p:cNvSpPr txBox="1"/>
          <p:nvPr/>
        </p:nvSpPr>
        <p:spPr>
          <a:xfrm>
            <a:off x="2605500" y="1458000"/>
            <a:ext cx="508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Me gustaría ocupar el rol de:</a:t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15" name="Google Shape;715;p142"/>
          <p:cNvSpPr txBox="1"/>
          <p:nvPr/>
        </p:nvSpPr>
        <p:spPr>
          <a:xfrm>
            <a:off x="2605500" y="2106275"/>
            <a:ext cx="508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En la empresa / En el rubro:</a:t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16" name="Google Shape;716;p142"/>
          <p:cNvSpPr txBox="1"/>
          <p:nvPr/>
        </p:nvSpPr>
        <p:spPr>
          <a:xfrm>
            <a:off x="2605500" y="2754550"/>
            <a:ext cx="508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Los proyectos en los que me gustaría trabajar son:</a:t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17" name="Google Shape;717;p142"/>
          <p:cNvSpPr txBox="1"/>
          <p:nvPr/>
        </p:nvSpPr>
        <p:spPr>
          <a:xfrm>
            <a:off x="2605500" y="3402825"/>
            <a:ext cx="508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Habilidades que poseo para el rol:</a:t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cxnSp>
        <p:nvCxnSpPr>
          <p:cNvPr id="718" name="Google Shape;718;p142"/>
          <p:cNvCxnSpPr/>
          <p:nvPr/>
        </p:nvCxnSpPr>
        <p:spPr>
          <a:xfrm>
            <a:off x="2538000" y="2106275"/>
            <a:ext cx="5238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142"/>
          <p:cNvCxnSpPr/>
          <p:nvPr/>
        </p:nvCxnSpPr>
        <p:spPr>
          <a:xfrm>
            <a:off x="2538000" y="2754550"/>
            <a:ext cx="5238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142"/>
          <p:cNvCxnSpPr/>
          <p:nvPr/>
        </p:nvCxnSpPr>
        <p:spPr>
          <a:xfrm>
            <a:off x="2538000" y="3402825"/>
            <a:ext cx="5238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142"/>
          <p:cNvSpPr txBox="1"/>
          <p:nvPr/>
        </p:nvSpPr>
        <p:spPr>
          <a:xfrm>
            <a:off x="2605500" y="4051100"/>
            <a:ext cx="508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Habilidades que me faltan para el rol:</a:t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cxnSp>
        <p:nvCxnSpPr>
          <p:cNvPr id="722" name="Google Shape;722;p142"/>
          <p:cNvCxnSpPr/>
          <p:nvPr/>
        </p:nvCxnSpPr>
        <p:spPr>
          <a:xfrm>
            <a:off x="2538000" y="4051100"/>
            <a:ext cx="5238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43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¿Dónde quiero estar?</a:t>
            </a:r>
            <a:endParaRPr sz="1600"/>
          </a:p>
        </p:txBody>
      </p:sp>
      <p:sp>
        <p:nvSpPr>
          <p:cNvPr id="728" name="Google Shape;728;p143"/>
          <p:cNvSpPr txBox="1"/>
          <p:nvPr/>
        </p:nvSpPr>
        <p:spPr>
          <a:xfrm>
            <a:off x="2302575" y="171300"/>
            <a:ext cx="58110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Paso 3: Arma tu plan de acción</a:t>
            </a:r>
            <a:endParaRPr sz="24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29" name="Google Shape;729;p143"/>
          <p:cNvSpPr txBox="1"/>
          <p:nvPr/>
        </p:nvSpPr>
        <p:spPr>
          <a:xfrm>
            <a:off x="2302575" y="778800"/>
            <a:ext cx="62160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Utilizando el template siguiente, arma tu futuro deseado: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730" name="Google Shape;730;p1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31" name="Google Shape;731;p143"/>
          <p:cNvSpPr/>
          <p:nvPr/>
        </p:nvSpPr>
        <p:spPr>
          <a:xfrm>
            <a:off x="2538000" y="1458000"/>
            <a:ext cx="5249100" cy="334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43"/>
          <p:cNvSpPr txBox="1"/>
          <p:nvPr/>
        </p:nvSpPr>
        <p:spPr>
          <a:xfrm>
            <a:off x="2605500" y="1458000"/>
            <a:ext cx="508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¿Qué personas necesito contactar?</a:t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33" name="Google Shape;733;p143"/>
          <p:cNvSpPr txBox="1"/>
          <p:nvPr/>
        </p:nvSpPr>
        <p:spPr>
          <a:xfrm>
            <a:off x="2605500" y="2106275"/>
            <a:ext cx="508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¿Cómo voy a aprender lo que me falta?</a:t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34" name="Google Shape;734;p143"/>
          <p:cNvSpPr txBox="1"/>
          <p:nvPr/>
        </p:nvSpPr>
        <p:spPr>
          <a:xfrm>
            <a:off x="2605500" y="2754550"/>
            <a:ext cx="508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¿Cómo mostrar mis fortalezas?</a:t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35" name="Google Shape;735;p143"/>
          <p:cNvSpPr txBox="1"/>
          <p:nvPr/>
        </p:nvSpPr>
        <p:spPr>
          <a:xfrm>
            <a:off x="2605500" y="3402825"/>
            <a:ext cx="508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¿Cómo demuestro interés?</a:t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cxnSp>
        <p:nvCxnSpPr>
          <p:cNvPr id="736" name="Google Shape;736;p143"/>
          <p:cNvCxnSpPr/>
          <p:nvPr/>
        </p:nvCxnSpPr>
        <p:spPr>
          <a:xfrm>
            <a:off x="2538000" y="2106275"/>
            <a:ext cx="5238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143"/>
          <p:cNvCxnSpPr/>
          <p:nvPr/>
        </p:nvCxnSpPr>
        <p:spPr>
          <a:xfrm>
            <a:off x="2538000" y="2754550"/>
            <a:ext cx="5238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143"/>
          <p:cNvCxnSpPr/>
          <p:nvPr/>
        </p:nvCxnSpPr>
        <p:spPr>
          <a:xfrm>
            <a:off x="2538000" y="3402825"/>
            <a:ext cx="5238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9" name="Google Shape;739;p143"/>
          <p:cNvSpPr txBox="1"/>
          <p:nvPr/>
        </p:nvSpPr>
        <p:spPr>
          <a:xfrm>
            <a:off x="2605500" y="4051100"/>
            <a:ext cx="508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¿A dónde aplico y cómo? ¿Alguna otra cosa más?</a:t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cxnSp>
        <p:nvCxnSpPr>
          <p:cNvPr id="740" name="Google Shape;740;p143"/>
          <p:cNvCxnSpPr/>
          <p:nvPr/>
        </p:nvCxnSpPr>
        <p:spPr>
          <a:xfrm>
            <a:off x="2538000" y="4051100"/>
            <a:ext cx="5238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44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¿Dónde quiero estar?</a:t>
            </a:r>
            <a:endParaRPr sz="1600"/>
          </a:p>
        </p:txBody>
      </p:sp>
      <p:sp>
        <p:nvSpPr>
          <p:cNvPr id="746" name="Google Shape;746;p144"/>
          <p:cNvSpPr txBox="1"/>
          <p:nvPr/>
        </p:nvSpPr>
        <p:spPr>
          <a:xfrm>
            <a:off x="2302575" y="507875"/>
            <a:ext cx="58110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Paso 4: Compártelo con un/a compañero/a</a:t>
            </a:r>
            <a:endParaRPr sz="24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7" name="Google Shape;747;p144"/>
          <p:cNvSpPr txBox="1"/>
          <p:nvPr/>
        </p:nvSpPr>
        <p:spPr>
          <a:xfrm>
            <a:off x="2302575" y="1506875"/>
            <a:ext cx="62160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Cuéntale tu ideal y tu plan de acción a algún compañero/a.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¡Pídele feedback!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748" name="Google Shape;748;p1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45"/>
          <p:cNvSpPr txBox="1"/>
          <p:nvPr>
            <p:ph type="title"/>
          </p:nvPr>
        </p:nvSpPr>
        <p:spPr>
          <a:xfrm>
            <a:off x="729450" y="587675"/>
            <a:ext cx="5804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Puesta en común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s" sz="2600">
                <a:solidFill>
                  <a:schemeClr val="lt1"/>
                </a:solidFill>
              </a:rPr>
              <a:t>¿Qué aprendieron?</a:t>
            </a:r>
            <a:endParaRPr b="0"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600">
                <a:solidFill>
                  <a:schemeClr val="lt1"/>
                </a:solidFill>
              </a:rPr>
              <a:t>¿Cómo se sienten?</a:t>
            </a:r>
            <a:endParaRPr b="0"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  <p:sp>
        <p:nvSpPr>
          <p:cNvPr id="759" name="Google Shape;759;p146"/>
          <p:cNvSpPr txBox="1"/>
          <p:nvPr/>
        </p:nvSpPr>
        <p:spPr>
          <a:xfrm>
            <a:off x="885475" y="1705825"/>
            <a:ext cx="70908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Ver los videos de la plataforma de “Puesta en Producción”</a:t>
            </a:r>
            <a:r>
              <a:rPr b="0"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b="0"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Completar los notebooks de hoy y atrasados</a:t>
            </a:r>
            <a:r>
              <a:rPr b="0"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b="0"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Terminar la entrega 06.</a:t>
            </a:r>
            <a:endParaRPr b="0"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550" name="Google Shape;550;p124"/>
          <p:cNvGraphicFramePr/>
          <p:nvPr/>
        </p:nvGraphicFramePr>
        <p:xfrm>
          <a:off x="833125" y="151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{C9E6DBDE-4A21-44D9-853A-4530DBF44EDD}</a:tableStyleId>
              </a:tblPr>
              <a:tblGrid>
                <a:gridCol w="64556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¿Cómo anduvieron?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Actividad: Presentación de roles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Break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Actividad: ¿Dónde quiero estar? + Plan de acción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Cierre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BDE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25"/>
          <p:cNvSpPr txBox="1"/>
          <p:nvPr>
            <p:ph idx="4294967295" type="title"/>
          </p:nvPr>
        </p:nvSpPr>
        <p:spPr>
          <a:xfrm>
            <a:off x="729450" y="838200"/>
            <a:ext cx="4299300" cy="21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¿Dónde estamos?</a:t>
            </a:r>
            <a:endParaRPr b="1" sz="3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56" name="Google Shape;556;p125"/>
          <p:cNvPicPr preferRelativeResize="0"/>
          <p:nvPr/>
        </p:nvPicPr>
        <p:blipFill rotWithShape="1">
          <a:blip r:embed="rId3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cxnSp>
        <p:nvCxnSpPr>
          <p:cNvPr id="563" name="Google Shape;563;p126"/>
          <p:cNvCxnSpPr/>
          <p:nvPr/>
        </p:nvCxnSpPr>
        <p:spPr>
          <a:xfrm>
            <a:off x="675100" y="1701025"/>
            <a:ext cx="20643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4" name="Google Shape;564;p126"/>
          <p:cNvSpPr/>
          <p:nvPr/>
        </p:nvSpPr>
        <p:spPr>
          <a:xfrm>
            <a:off x="707640" y="269820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SEM 1</a:t>
            </a:r>
            <a:endParaRPr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5" name="Google Shape;565;p126"/>
          <p:cNvSpPr txBox="1"/>
          <p:nvPr>
            <p:ph idx="4294967295" type="title"/>
          </p:nvPr>
        </p:nvSpPr>
        <p:spPr>
          <a:xfrm>
            <a:off x="505175" y="1878750"/>
            <a:ext cx="11016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Exploración de datos</a:t>
            </a:r>
            <a:endParaRPr b="1"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6" name="Google Shape;566;p126"/>
          <p:cNvSpPr/>
          <p:nvPr/>
        </p:nvSpPr>
        <p:spPr>
          <a:xfrm>
            <a:off x="1922094" y="269820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SEM 5</a:t>
            </a:r>
            <a:endParaRPr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7" name="Google Shape;567;p126"/>
          <p:cNvSpPr txBox="1"/>
          <p:nvPr>
            <p:ph idx="4294967295" type="title"/>
          </p:nvPr>
        </p:nvSpPr>
        <p:spPr>
          <a:xfrm>
            <a:off x="1726588" y="1878750"/>
            <a:ext cx="11016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Feature Engineering</a:t>
            </a:r>
            <a:endParaRPr b="1"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8" name="Google Shape;568;p126"/>
          <p:cNvSpPr/>
          <p:nvPr/>
        </p:nvSpPr>
        <p:spPr>
          <a:xfrm>
            <a:off x="1922098" y="326755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SEM 7</a:t>
            </a:r>
            <a:endParaRPr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9" name="Google Shape;569;p126"/>
          <p:cNvSpPr txBox="1"/>
          <p:nvPr>
            <p:ph idx="4294967295" type="title"/>
          </p:nvPr>
        </p:nvSpPr>
        <p:spPr>
          <a:xfrm>
            <a:off x="2947988" y="1878750"/>
            <a:ext cx="11016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Regresión</a:t>
            </a:r>
            <a:endParaRPr b="1"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0" name="Google Shape;570;p126"/>
          <p:cNvSpPr/>
          <p:nvPr/>
        </p:nvSpPr>
        <p:spPr>
          <a:xfrm>
            <a:off x="3136553" y="354810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SEM 11</a:t>
            </a:r>
            <a:endParaRPr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1" name="Google Shape;571;p126"/>
          <p:cNvSpPr txBox="1"/>
          <p:nvPr>
            <p:ph idx="4294967295" type="title"/>
          </p:nvPr>
        </p:nvSpPr>
        <p:spPr>
          <a:xfrm>
            <a:off x="4070025" y="1878750"/>
            <a:ext cx="12597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Optimización de parámetros</a:t>
            </a:r>
            <a:endParaRPr b="1"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2" name="Google Shape;572;p126"/>
          <p:cNvSpPr/>
          <p:nvPr/>
        </p:nvSpPr>
        <p:spPr>
          <a:xfrm>
            <a:off x="5565457" y="269820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SEM 13</a:t>
            </a:r>
            <a:endParaRPr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3" name="Google Shape;573;p126"/>
          <p:cNvSpPr txBox="1"/>
          <p:nvPr>
            <p:ph idx="4294967295" type="title"/>
          </p:nvPr>
        </p:nvSpPr>
        <p:spPr>
          <a:xfrm>
            <a:off x="5290888" y="1878750"/>
            <a:ext cx="12597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Procesam. del lenguaje natural</a:t>
            </a:r>
            <a:endParaRPr b="1"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4" name="Google Shape;574;p126"/>
          <p:cNvSpPr/>
          <p:nvPr/>
        </p:nvSpPr>
        <p:spPr>
          <a:xfrm>
            <a:off x="6779911" y="269820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SEM 18</a:t>
            </a:r>
            <a:endParaRPr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5" name="Google Shape;575;p126"/>
          <p:cNvSpPr txBox="1"/>
          <p:nvPr>
            <p:ph idx="4294967295" type="title"/>
          </p:nvPr>
        </p:nvSpPr>
        <p:spPr>
          <a:xfrm>
            <a:off x="6580850" y="1878750"/>
            <a:ext cx="11808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Sistema de recomendación</a:t>
            </a:r>
            <a:endParaRPr b="1" sz="10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6" name="Google Shape;576;p126"/>
          <p:cNvSpPr/>
          <p:nvPr/>
        </p:nvSpPr>
        <p:spPr>
          <a:xfrm>
            <a:off x="6779890" y="383280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22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7" name="Google Shape;577;p126"/>
          <p:cNvSpPr txBox="1"/>
          <p:nvPr>
            <p:ph idx="4294967295" type="title"/>
          </p:nvPr>
        </p:nvSpPr>
        <p:spPr>
          <a:xfrm>
            <a:off x="7791900" y="1878750"/>
            <a:ext cx="11016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Publicación de modelos</a:t>
            </a:r>
            <a:endParaRPr b="1" sz="10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8" name="Google Shape;578;p126"/>
          <p:cNvSpPr/>
          <p:nvPr/>
        </p:nvSpPr>
        <p:spPr>
          <a:xfrm>
            <a:off x="707640" y="298287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SEM 2</a:t>
            </a:r>
            <a:endParaRPr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9" name="Google Shape;579;p126"/>
          <p:cNvSpPr/>
          <p:nvPr/>
        </p:nvSpPr>
        <p:spPr>
          <a:xfrm>
            <a:off x="1922094" y="298287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SEM 6</a:t>
            </a:r>
            <a:endParaRPr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0" name="Google Shape;580;p126"/>
          <p:cNvSpPr/>
          <p:nvPr/>
        </p:nvSpPr>
        <p:spPr>
          <a:xfrm>
            <a:off x="3136548" y="269817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SEM 8</a:t>
            </a:r>
            <a:endParaRPr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1" name="Google Shape;581;p126"/>
          <p:cNvSpPr/>
          <p:nvPr/>
        </p:nvSpPr>
        <p:spPr>
          <a:xfrm>
            <a:off x="4351003" y="269817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SEM 12</a:t>
            </a:r>
            <a:endParaRPr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2" name="Google Shape;582;p126"/>
          <p:cNvSpPr/>
          <p:nvPr/>
        </p:nvSpPr>
        <p:spPr>
          <a:xfrm>
            <a:off x="5565457" y="298287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SEM 14</a:t>
            </a:r>
            <a:endParaRPr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3" name="Google Shape;583;p126"/>
          <p:cNvSpPr/>
          <p:nvPr/>
        </p:nvSpPr>
        <p:spPr>
          <a:xfrm>
            <a:off x="6779911" y="298287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SEM 19</a:t>
            </a:r>
            <a:endParaRPr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4" name="Google Shape;584;p126"/>
          <p:cNvSpPr/>
          <p:nvPr/>
        </p:nvSpPr>
        <p:spPr>
          <a:xfrm>
            <a:off x="7994365" y="266970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23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5" name="Google Shape;585;p126"/>
          <p:cNvSpPr/>
          <p:nvPr/>
        </p:nvSpPr>
        <p:spPr>
          <a:xfrm>
            <a:off x="707640" y="326345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SEM 3</a:t>
            </a:r>
            <a:endParaRPr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6" name="Google Shape;586;p126"/>
          <p:cNvSpPr/>
          <p:nvPr/>
        </p:nvSpPr>
        <p:spPr>
          <a:xfrm>
            <a:off x="3136548" y="297875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SEM 9</a:t>
            </a:r>
            <a:endParaRPr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7" name="Google Shape;587;p126"/>
          <p:cNvSpPr/>
          <p:nvPr/>
        </p:nvSpPr>
        <p:spPr>
          <a:xfrm>
            <a:off x="5565457" y="326345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SEM 15</a:t>
            </a:r>
            <a:endParaRPr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8" name="Google Shape;588;p126"/>
          <p:cNvSpPr/>
          <p:nvPr/>
        </p:nvSpPr>
        <p:spPr>
          <a:xfrm>
            <a:off x="6779911" y="326345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SEM 20</a:t>
            </a:r>
            <a:endParaRPr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9" name="Google Shape;589;p126"/>
          <p:cNvSpPr/>
          <p:nvPr/>
        </p:nvSpPr>
        <p:spPr>
          <a:xfrm>
            <a:off x="7994365" y="295027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SEM 24</a:t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0" name="Google Shape;590;p126"/>
          <p:cNvSpPr/>
          <p:nvPr/>
        </p:nvSpPr>
        <p:spPr>
          <a:xfrm>
            <a:off x="707640" y="354812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SEM 4</a:t>
            </a:r>
            <a:endParaRPr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1" name="Google Shape;591;p126"/>
          <p:cNvSpPr/>
          <p:nvPr/>
        </p:nvSpPr>
        <p:spPr>
          <a:xfrm>
            <a:off x="3136548" y="326342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SEM 10</a:t>
            </a:r>
            <a:endParaRPr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2" name="Google Shape;592;p126"/>
          <p:cNvSpPr/>
          <p:nvPr/>
        </p:nvSpPr>
        <p:spPr>
          <a:xfrm>
            <a:off x="5565457" y="354812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SEM 16</a:t>
            </a:r>
            <a:endParaRPr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3" name="Google Shape;593;p126"/>
          <p:cNvSpPr/>
          <p:nvPr/>
        </p:nvSpPr>
        <p:spPr>
          <a:xfrm>
            <a:off x="6779911" y="3548125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SEM 21</a:t>
            </a:r>
            <a:endParaRPr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4" name="Google Shape;594;p126"/>
          <p:cNvSpPr/>
          <p:nvPr/>
        </p:nvSpPr>
        <p:spPr>
          <a:xfrm>
            <a:off x="5565457" y="3832800"/>
            <a:ext cx="696600" cy="210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SEM 17</a:t>
            </a:r>
            <a:endParaRPr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95" name="Google Shape;595;p126"/>
          <p:cNvCxnSpPr/>
          <p:nvPr/>
        </p:nvCxnSpPr>
        <p:spPr>
          <a:xfrm>
            <a:off x="3050075" y="1701025"/>
            <a:ext cx="462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126"/>
          <p:cNvCxnSpPr/>
          <p:nvPr/>
        </p:nvCxnSpPr>
        <p:spPr>
          <a:xfrm>
            <a:off x="7896350" y="1701025"/>
            <a:ext cx="997200" cy="0"/>
          </a:xfrm>
          <a:prstGeom prst="straightConnector1">
            <a:avLst/>
          </a:prstGeom>
          <a:noFill/>
          <a:ln cap="flat" cmpd="sng" w="19050">
            <a:solidFill>
              <a:srgbClr val="009BD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126"/>
          <p:cNvSpPr txBox="1"/>
          <p:nvPr>
            <p:ph idx="4294967295" type="title"/>
          </p:nvPr>
        </p:nvSpPr>
        <p:spPr>
          <a:xfrm>
            <a:off x="675100" y="1332325"/>
            <a:ext cx="2153100" cy="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ADQUISICIÓN Y EXPLORACIÓN</a:t>
            </a:r>
            <a:endParaRPr b="1"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8" name="Google Shape;598;p126"/>
          <p:cNvSpPr txBox="1"/>
          <p:nvPr>
            <p:ph idx="4294967295" type="title"/>
          </p:nvPr>
        </p:nvSpPr>
        <p:spPr>
          <a:xfrm>
            <a:off x="3136550" y="1332325"/>
            <a:ext cx="2153100" cy="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MODELADO</a:t>
            </a:r>
            <a:endParaRPr b="1"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9" name="Google Shape;599;p126"/>
          <p:cNvSpPr txBox="1"/>
          <p:nvPr>
            <p:ph idx="4294967295" type="title"/>
          </p:nvPr>
        </p:nvSpPr>
        <p:spPr>
          <a:xfrm>
            <a:off x="7896350" y="1332325"/>
            <a:ext cx="997200" cy="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DEPLOY</a:t>
            </a:r>
            <a:endParaRPr b="1" sz="10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0" name="Google Shape;600;p126"/>
          <p:cNvSpPr txBox="1"/>
          <p:nvPr>
            <p:ph idx="4294967295" type="title"/>
          </p:nvPr>
        </p:nvSpPr>
        <p:spPr>
          <a:xfrm>
            <a:off x="727650" y="284075"/>
            <a:ext cx="674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Cronograma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601" name="Google Shape;601;p126"/>
          <p:cNvCxnSpPr/>
          <p:nvPr/>
        </p:nvCxnSpPr>
        <p:spPr>
          <a:xfrm>
            <a:off x="812175" y="980300"/>
            <a:ext cx="761700" cy="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126"/>
          <p:cNvSpPr txBox="1"/>
          <p:nvPr>
            <p:ph idx="4294967295" type="title"/>
          </p:nvPr>
        </p:nvSpPr>
        <p:spPr>
          <a:xfrm rot="-5400000">
            <a:off x="-199800" y="2235000"/>
            <a:ext cx="922800" cy="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0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entrega</a:t>
            </a:r>
            <a:endParaRPr sz="10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3" name="Google Shape;603;p126"/>
          <p:cNvSpPr txBox="1"/>
          <p:nvPr>
            <p:ph idx="4294967295" type="title"/>
          </p:nvPr>
        </p:nvSpPr>
        <p:spPr>
          <a:xfrm rot="-5400000">
            <a:off x="-199800" y="3054450"/>
            <a:ext cx="922800" cy="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0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tiempo</a:t>
            </a:r>
            <a:endParaRPr sz="10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4" name="Google Shape;604;p126"/>
          <p:cNvSpPr txBox="1"/>
          <p:nvPr>
            <p:ph idx="4294967295" type="title"/>
          </p:nvPr>
        </p:nvSpPr>
        <p:spPr>
          <a:xfrm rot="-5400000">
            <a:off x="-59100" y="1275175"/>
            <a:ext cx="641400" cy="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0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bloque</a:t>
            </a:r>
            <a:endParaRPr sz="10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05" name="Google Shape;60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78" y="4749861"/>
            <a:ext cx="209250" cy="264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Google Shape;606;p126"/>
          <p:cNvCxnSpPr/>
          <p:nvPr/>
        </p:nvCxnSpPr>
        <p:spPr>
          <a:xfrm>
            <a:off x="3133650" y="4393200"/>
            <a:ext cx="32094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126"/>
          <p:cNvCxnSpPr/>
          <p:nvPr/>
        </p:nvCxnSpPr>
        <p:spPr>
          <a:xfrm>
            <a:off x="6616850" y="4393200"/>
            <a:ext cx="1022700" cy="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26"/>
          <p:cNvSpPr txBox="1"/>
          <p:nvPr>
            <p:ph idx="4294967295" type="title"/>
          </p:nvPr>
        </p:nvSpPr>
        <p:spPr>
          <a:xfrm>
            <a:off x="3738775" y="4461300"/>
            <a:ext cx="23259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APRENDIZAJE SUPERVISADO</a:t>
            </a:r>
            <a:endParaRPr b="1" sz="1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9" name="Google Shape;609;p126"/>
          <p:cNvSpPr txBox="1"/>
          <p:nvPr>
            <p:ph idx="4294967295" type="title"/>
          </p:nvPr>
        </p:nvSpPr>
        <p:spPr>
          <a:xfrm>
            <a:off x="6008300" y="4461300"/>
            <a:ext cx="23259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APRENDIZAJE NO </a:t>
            </a:r>
            <a:endParaRPr b="1" sz="1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SUPERVISADO</a:t>
            </a:r>
            <a:endParaRPr b="1" sz="1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615" name="Google Shape;615;p127"/>
          <p:cNvGraphicFramePr/>
          <p:nvPr/>
        </p:nvGraphicFramePr>
        <p:xfrm>
          <a:off x="706475" y="136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{2B1E9017-5F93-41F7-92F5-7D016E6907BD}</a:tableStyleId>
              </a:tblPr>
              <a:tblGrid>
                <a:gridCol w="1375100"/>
                <a:gridCol w="1346750"/>
                <a:gridCol w="1143675"/>
                <a:gridCol w="3964300"/>
              </a:tblGrid>
              <a:tr h="389250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BLOQUE 2 </a:t>
                      </a:r>
                      <a:endParaRPr sz="2400">
                        <a:solidFill>
                          <a:srgbClr val="FFFFFF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FFFFFF"/>
                          </a:solidFill>
                          <a:latin typeface="Rubik Light"/>
                          <a:ea typeface="Rubik Light"/>
                          <a:cs typeface="Rubik Light"/>
                          <a:sym typeface="Rubik Light"/>
                        </a:rPr>
                        <a:t>(Parte 1)</a:t>
                      </a:r>
                      <a:endParaRPr sz="1800">
                        <a:solidFill>
                          <a:srgbClr val="FFFFFF"/>
                        </a:solidFill>
                        <a:latin typeface="Rubik Light"/>
                        <a:ea typeface="Rubik Light"/>
                        <a:cs typeface="Rubik Light"/>
                        <a:sym typeface="Rubik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BDE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Regresión</a:t>
                      </a:r>
                      <a:endParaRPr sz="1200"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Semana 8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Machine Learning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Clasificación, Árboles de decisión, Train test split 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72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Semana 9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KNN, métricas para la clasificación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Conceptos generales Machine Learning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Práctica integradora</a:t>
                      </a:r>
                      <a:endParaRPr sz="12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5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Semana 10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Regresión (Regresión Lineal, Árboles de decisión, KNN, métricas)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Validación Cruzada y selección de modelos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595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Semana 11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Datasets Desbalanceados + Teorema de Bayes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Curva ROC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Trabajo en el proyecto</a:t>
                      </a:r>
                      <a:endParaRPr sz="12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5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Optimización de parámetros</a:t>
                      </a:r>
                      <a:endParaRPr sz="1200"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Semana 12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Optimización de parámetros - Validación cruzada y Gridsearch + lanzamiento entrega 4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Trabajo en el proyecto</a:t>
                      </a:r>
                      <a:endParaRPr sz="12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pic>
        <p:nvPicPr>
          <p:cNvPr id="616" name="Google Shape;616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78" y="4749861"/>
            <a:ext cx="209250" cy="2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22" name="Google Shape;622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78" y="4749861"/>
            <a:ext cx="209250" cy="264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3" name="Google Shape;623;p128"/>
          <p:cNvGraphicFramePr/>
          <p:nvPr/>
        </p:nvGraphicFramePr>
        <p:xfrm>
          <a:off x="685688" y="13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{2B1E9017-5F93-41F7-92F5-7D016E6907BD}</a:tableStyleId>
              </a:tblPr>
              <a:tblGrid>
                <a:gridCol w="1395875"/>
                <a:gridCol w="1346750"/>
                <a:gridCol w="1143675"/>
                <a:gridCol w="3964300"/>
              </a:tblGrid>
              <a:tr h="389250">
                <a:tc rowSpan="10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BLOQUE 2 </a:t>
                      </a:r>
                      <a:endParaRPr sz="2400">
                        <a:solidFill>
                          <a:srgbClr val="FFFFFF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FFFFFF"/>
                          </a:solidFill>
                          <a:latin typeface="Rubik Light"/>
                          <a:ea typeface="Rubik Light"/>
                          <a:cs typeface="Rubik Light"/>
                          <a:sym typeface="Rubik Light"/>
                        </a:rPr>
                        <a:t>(Parte 2)</a:t>
                      </a:r>
                      <a:endParaRPr sz="1800">
                        <a:solidFill>
                          <a:srgbClr val="FFFFFF"/>
                        </a:solidFill>
                        <a:latin typeface="Rubik Light"/>
                        <a:ea typeface="Rubik Light"/>
                        <a:cs typeface="Rubik Light"/>
                        <a:sym typeface="Rubik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BDE"/>
                    </a:solidFill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Procesamiento del lenguaje natural</a:t>
                      </a:r>
                      <a:endParaRPr sz="115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Semana 13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Modelos avanzados - SVM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Sesgo y Varianza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2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Semana 14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Ensambles, Bagging, Random forest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Ensambles, Boosting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72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Semana 15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Redes Neuronales: Descenso por gradiente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Redes Neuronales: Perceptrón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5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Semana 16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Redes Neuronales: Perceptrón Multicapa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Redes Neuronales: Repaso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595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Semana 17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Procesamiento del lenguaje natural (NLP)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5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Semana 18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Trabajo sobre el proyecto</a:t>
                      </a:r>
                      <a:endParaRPr sz="12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Intro aprendizaje no supervisado + Clustering</a:t>
                      </a:r>
                      <a:endParaRPr sz="12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59550">
                <a:tc vMerge="1"/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Sistema de recomendación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Semana 19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Métricas de evaluación para clustering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Reducción de dimensionalidad: SVD 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5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Semana 20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PCA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Sistemas de recomendación 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595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Semana 21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Sistemas de recomendación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Ecosistema digital 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Trabajo sobre el proyecto</a:t>
                      </a:r>
                      <a:endParaRPr sz="1200">
                        <a:solidFill>
                          <a:srgbClr val="009BDE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5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Semana 22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Ecosistema digital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Puesta en producción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54000" marB="54000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pic>
        <p:nvPicPr>
          <p:cNvPr id="624" name="Google Shape;624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3474">
            <a:off x="8050490" y="4516600"/>
            <a:ext cx="915824" cy="52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29"/>
          <p:cNvSpPr txBox="1"/>
          <p:nvPr>
            <p:ph type="title"/>
          </p:nvPr>
        </p:nvSpPr>
        <p:spPr>
          <a:xfrm>
            <a:off x="729450" y="587675"/>
            <a:ext cx="4456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anduvieron?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30"/>
          <p:cNvSpPr txBox="1"/>
          <p:nvPr>
            <p:ph type="title"/>
          </p:nvPr>
        </p:nvSpPr>
        <p:spPr>
          <a:xfrm>
            <a:off x="729450" y="587675"/>
            <a:ext cx="6067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Actividad: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 de roles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